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520" r:id="rId2"/>
    <p:sldId id="467" r:id="rId3"/>
    <p:sldId id="522" r:id="rId4"/>
    <p:sldId id="469" r:id="rId5"/>
    <p:sldId id="523" r:id="rId6"/>
    <p:sldId id="525" r:id="rId7"/>
    <p:sldId id="524" r:id="rId8"/>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B6C2"/>
    <a:srgbClr val="25418E"/>
    <a:srgbClr val="657C91"/>
    <a:srgbClr val="F3A8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10" autoAdjust="0"/>
    <p:restoredTop sz="93792" autoAdjust="0"/>
  </p:normalViewPr>
  <p:slideViewPr>
    <p:cSldViewPr snapToGrid="0">
      <p:cViewPr varScale="1">
        <p:scale>
          <a:sx n="64" d="100"/>
          <a:sy n="64" d="100"/>
        </p:scale>
        <p:origin x="200"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4007D491-F36C-4B31-A74B-5544BBFA44C5}" type="datetimeFigureOut">
              <a:rPr lang="en-US" smtClean="0"/>
              <a:t>3/17/2025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BCDF2868-C185-4C63-9CD2-29CBB6E08636}" type="slidenum">
              <a:rPr lang="en-US" smtClean="0"/>
              <a:t>‹#›</a:t>
            </a:fld>
            <a:endParaRPr lang="en-US"/>
          </a:p>
        </p:txBody>
      </p:sp>
    </p:spTree>
    <p:extLst>
      <p:ext uri="{BB962C8B-B14F-4D97-AF65-F5344CB8AC3E}">
        <p14:creationId xmlns:p14="http://schemas.microsoft.com/office/powerpoint/2010/main" val="3983502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DF2868-C185-4C63-9CD2-29CBB6E08636}" type="slidenum">
              <a:rPr lang="en-US" smtClean="0"/>
              <a:t>1</a:t>
            </a:fld>
            <a:endParaRPr lang="en-US"/>
          </a:p>
        </p:txBody>
      </p:sp>
    </p:spTree>
    <p:extLst>
      <p:ext uri="{BB962C8B-B14F-4D97-AF65-F5344CB8AC3E}">
        <p14:creationId xmlns:p14="http://schemas.microsoft.com/office/powerpoint/2010/main" val="3517197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DF2868-C185-4C63-9CD2-29CBB6E08636}" type="slidenum">
              <a:rPr lang="en-US" smtClean="0"/>
              <a:t>2</a:t>
            </a:fld>
            <a:endParaRPr lang="en-US"/>
          </a:p>
        </p:txBody>
      </p:sp>
    </p:spTree>
    <p:extLst>
      <p:ext uri="{BB962C8B-B14F-4D97-AF65-F5344CB8AC3E}">
        <p14:creationId xmlns:p14="http://schemas.microsoft.com/office/powerpoint/2010/main" val="169977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DF2868-C185-4C63-9CD2-29CBB6E08636}" type="slidenum">
              <a:rPr lang="en-US" smtClean="0"/>
              <a:t>3</a:t>
            </a:fld>
            <a:endParaRPr lang="en-US"/>
          </a:p>
        </p:txBody>
      </p:sp>
    </p:spTree>
    <p:extLst>
      <p:ext uri="{BB962C8B-B14F-4D97-AF65-F5344CB8AC3E}">
        <p14:creationId xmlns:p14="http://schemas.microsoft.com/office/powerpoint/2010/main" val="524279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DF2868-C185-4C63-9CD2-29CBB6E08636}" type="slidenum">
              <a:rPr lang="en-US" smtClean="0"/>
              <a:t>4</a:t>
            </a:fld>
            <a:endParaRPr lang="en-US"/>
          </a:p>
        </p:txBody>
      </p:sp>
    </p:spTree>
    <p:extLst>
      <p:ext uri="{BB962C8B-B14F-4D97-AF65-F5344CB8AC3E}">
        <p14:creationId xmlns:p14="http://schemas.microsoft.com/office/powerpoint/2010/main" val="2114236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DF2868-C185-4C63-9CD2-29CBB6E08636}" type="slidenum">
              <a:rPr lang="en-US" smtClean="0"/>
              <a:t>5</a:t>
            </a:fld>
            <a:endParaRPr lang="en-US"/>
          </a:p>
        </p:txBody>
      </p:sp>
    </p:spTree>
    <p:extLst>
      <p:ext uri="{BB962C8B-B14F-4D97-AF65-F5344CB8AC3E}">
        <p14:creationId xmlns:p14="http://schemas.microsoft.com/office/powerpoint/2010/main" val="2426173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DF2868-C185-4C63-9CD2-29CBB6E08636}" type="slidenum">
              <a:rPr lang="en-US" smtClean="0"/>
              <a:t>6</a:t>
            </a:fld>
            <a:endParaRPr lang="en-US"/>
          </a:p>
        </p:txBody>
      </p:sp>
    </p:spTree>
    <p:extLst>
      <p:ext uri="{BB962C8B-B14F-4D97-AF65-F5344CB8AC3E}">
        <p14:creationId xmlns:p14="http://schemas.microsoft.com/office/powerpoint/2010/main" val="2129056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DF2868-C185-4C63-9CD2-29CBB6E08636}" type="slidenum">
              <a:rPr lang="en-US" smtClean="0"/>
              <a:t>7</a:t>
            </a:fld>
            <a:endParaRPr lang="en-US"/>
          </a:p>
        </p:txBody>
      </p:sp>
    </p:spTree>
    <p:extLst>
      <p:ext uri="{BB962C8B-B14F-4D97-AF65-F5344CB8AC3E}">
        <p14:creationId xmlns:p14="http://schemas.microsoft.com/office/powerpoint/2010/main" val="4176679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6197D861-2F7F-4614-A6B8-2B279042C286}" type="datetimeFigureOut">
              <a:rPr lang="en-US" smtClean="0"/>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3834575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197D861-2F7F-4614-A6B8-2B279042C286}" type="datetimeFigureOut">
              <a:rPr lang="en-US" smtClean="0"/>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2169904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6197D861-2F7F-4614-A6B8-2B279042C286}" type="datetimeFigureOut">
              <a:rPr lang="en-US" smtClean="0"/>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1293871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197D861-2F7F-4614-A6B8-2B279042C286}" type="datetimeFigureOut">
              <a:rPr lang="en-US" smtClean="0"/>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81517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197D861-2F7F-4614-A6B8-2B279042C286}" type="datetimeFigureOut">
              <a:rPr lang="en-US" smtClean="0"/>
              <a:t>3/17/2025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3241367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97D861-2F7F-4614-A6B8-2B279042C286}" type="datetimeFigureOut">
              <a:rPr lang="en-US" smtClean="0"/>
              <a:t>3/17/2025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294783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97D861-2F7F-4614-A6B8-2B279042C286}" type="datetimeFigureOut">
              <a:rPr lang="en-US" smtClean="0"/>
              <a:t>3/17/2025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2891081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97D861-2F7F-4614-A6B8-2B279042C286}" type="datetimeFigureOut">
              <a:rPr lang="en-US" smtClean="0"/>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131931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97D861-2F7F-4614-A6B8-2B279042C286}" type="datetimeFigureOut">
              <a:rPr lang="en-US" smtClean="0"/>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1117478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97D861-2F7F-4614-A6B8-2B279042C286}" type="datetimeFigureOut">
              <a:rPr lang="en-US" smtClean="0"/>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87162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97D861-2F7F-4614-A6B8-2B279042C286}" type="datetimeFigureOut">
              <a:rPr lang="en-US" smtClean="0"/>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BB753-2240-4BF9-821D-B98EFC65FF99}" type="slidenum">
              <a:rPr lang="en-US" smtClean="0"/>
              <a:t>‹#›</a:t>
            </a:fld>
            <a:endParaRPr lang="en-US"/>
          </a:p>
        </p:txBody>
      </p:sp>
    </p:spTree>
    <p:extLst>
      <p:ext uri="{BB962C8B-B14F-4D97-AF65-F5344CB8AC3E}">
        <p14:creationId xmlns:p14="http://schemas.microsoft.com/office/powerpoint/2010/main" val="2159447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57C9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97D861-2F7F-4614-A6B8-2B279042C286}" type="datetimeFigureOut">
              <a:rPr lang="en-US" smtClean="0"/>
              <a:t>3/17/2025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9BB753-2240-4BF9-821D-B98EFC65FF99}" type="slidenum">
              <a:rPr lang="en-US" smtClean="0"/>
              <a:t>‹#›</a:t>
            </a:fld>
            <a:endParaRPr lang="en-US"/>
          </a:p>
        </p:txBody>
      </p:sp>
    </p:spTree>
    <p:extLst>
      <p:ext uri="{BB962C8B-B14F-4D97-AF65-F5344CB8AC3E}">
        <p14:creationId xmlns:p14="http://schemas.microsoft.com/office/powerpoint/2010/main" val="40647586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7BEA6-38FC-4854-AA2A-C583574E1E76}"/>
              </a:ext>
            </a:extLst>
          </p:cNvPr>
          <p:cNvSpPr>
            <a:spLocks noGrp="1"/>
          </p:cNvSpPr>
          <p:nvPr>
            <p:ph type="ctrTitle"/>
          </p:nvPr>
        </p:nvSpPr>
        <p:spPr>
          <a:xfrm>
            <a:off x="1091738" y="2235200"/>
            <a:ext cx="10008524" cy="2387600"/>
          </a:xfrm>
        </p:spPr>
        <p:txBody>
          <a:bodyPr anchor="ctr">
            <a:normAutofit fontScale="90000"/>
          </a:bodyPr>
          <a:lstStyle/>
          <a:p>
            <a:r>
              <a:rPr lang="en-US" sz="7200" dirty="0">
                <a:effectLst>
                  <a:outerShdw blurRad="50800" dist="38100" dir="18900000" algn="bl" rotWithShape="0">
                    <a:prstClr val="black">
                      <a:alpha val="40000"/>
                    </a:prstClr>
                  </a:outerShdw>
                </a:effectLst>
              </a:rPr>
              <a:t>2025 New York State </a:t>
            </a:r>
            <a:br>
              <a:rPr lang="en-US" sz="7200" dirty="0">
                <a:effectLst>
                  <a:outerShdw blurRad="50800" dist="38100" dir="18900000" algn="bl" rotWithShape="0">
                    <a:prstClr val="black">
                      <a:alpha val="40000"/>
                    </a:prstClr>
                  </a:outerShdw>
                </a:effectLst>
              </a:rPr>
            </a:br>
            <a:r>
              <a:rPr lang="en-US" sz="7200" dirty="0">
                <a:effectLst>
                  <a:outerShdw blurRad="50800" dist="38100" dir="18900000" algn="bl" rotWithShape="0">
                    <a:prstClr val="black">
                      <a:alpha val="40000"/>
                    </a:prstClr>
                  </a:outerShdw>
                </a:effectLst>
              </a:rPr>
              <a:t>Missing Children’s Day Poster Contest Winners </a:t>
            </a:r>
          </a:p>
        </p:txBody>
      </p:sp>
    </p:spTree>
    <p:extLst>
      <p:ext uri="{BB962C8B-B14F-4D97-AF65-F5344CB8AC3E}">
        <p14:creationId xmlns:p14="http://schemas.microsoft.com/office/powerpoint/2010/main" val="3793788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7BEA6-38FC-4854-AA2A-C583574E1E76}"/>
              </a:ext>
            </a:extLst>
          </p:cNvPr>
          <p:cNvSpPr>
            <a:spLocks noGrp="1"/>
          </p:cNvSpPr>
          <p:nvPr>
            <p:ph type="ctrTitle"/>
          </p:nvPr>
        </p:nvSpPr>
        <p:spPr>
          <a:xfrm>
            <a:off x="83976" y="1939925"/>
            <a:ext cx="3302162" cy="2387600"/>
          </a:xfrm>
        </p:spPr>
        <p:txBody>
          <a:bodyPr anchor="ctr">
            <a:normAutofit fontScale="90000"/>
          </a:bodyPr>
          <a:lstStyle/>
          <a:p>
            <a:r>
              <a:rPr lang="en-US" sz="3200" dirty="0">
                <a:effectLst>
                  <a:outerShdw blurRad="50800" dist="38100" dir="18900000" algn="bl" rotWithShape="0">
                    <a:prstClr val="black">
                      <a:alpha val="40000"/>
                    </a:prstClr>
                  </a:outerShdw>
                </a:effectLst>
              </a:rPr>
              <a:t>New York </a:t>
            </a:r>
            <a:br>
              <a:rPr lang="en-US" sz="3200" dirty="0">
                <a:effectLst>
                  <a:outerShdw blurRad="50800" dist="38100" dir="18900000" algn="bl" rotWithShape="0">
                    <a:prstClr val="black">
                      <a:alpha val="40000"/>
                    </a:prstClr>
                  </a:outerShdw>
                </a:effectLst>
              </a:rPr>
            </a:br>
            <a:r>
              <a:rPr lang="en-US" sz="3200" dirty="0">
                <a:effectLst>
                  <a:outerShdw blurRad="50800" dist="38100" dir="18900000" algn="bl" rotWithShape="0">
                    <a:prstClr val="black">
                      <a:alpha val="40000"/>
                    </a:prstClr>
                  </a:outerShdw>
                </a:effectLst>
              </a:rPr>
              <a:t>First Place:</a:t>
            </a:r>
            <a:br>
              <a:rPr lang="en-US" sz="3200" dirty="0">
                <a:effectLst>
                  <a:outerShdw blurRad="50800" dist="38100" dir="18900000" algn="bl" rotWithShape="0">
                    <a:prstClr val="black">
                      <a:alpha val="40000"/>
                    </a:prstClr>
                  </a:outerShdw>
                </a:effectLst>
              </a:rPr>
            </a:br>
            <a:r>
              <a:rPr lang="en-US" sz="3200" dirty="0">
                <a:effectLst>
                  <a:outerShdw blurRad="50800" dist="38100" dir="18900000" algn="bl" rotWithShape="0">
                    <a:prstClr val="black">
                      <a:alpha val="40000"/>
                    </a:prstClr>
                  </a:outerShdw>
                </a:effectLst>
              </a:rPr>
              <a:t> </a:t>
            </a:r>
            <a:br>
              <a:rPr lang="en-US" sz="3200" dirty="0">
                <a:effectLst>
                  <a:outerShdw blurRad="50800" dist="38100" dir="18900000" algn="bl" rotWithShape="0">
                    <a:prstClr val="black">
                      <a:alpha val="40000"/>
                    </a:prstClr>
                  </a:outerShdw>
                </a:effectLst>
              </a:rPr>
            </a:br>
            <a:r>
              <a:rPr lang="en-US" sz="3200" dirty="0">
                <a:effectLst>
                  <a:outerShdw blurRad="50800" dist="38100" dir="18900000" algn="bl" rotWithShape="0">
                    <a:prstClr val="black">
                      <a:alpha val="40000"/>
                    </a:prstClr>
                  </a:outerShdw>
                </a:effectLst>
              </a:rPr>
              <a:t>Hailey Morey</a:t>
            </a:r>
            <a:br>
              <a:rPr lang="en-US" sz="3200" dirty="0">
                <a:effectLst>
                  <a:outerShdw blurRad="50800" dist="38100" dir="18900000" algn="bl" rotWithShape="0">
                    <a:prstClr val="black">
                      <a:alpha val="40000"/>
                    </a:prstClr>
                  </a:outerShdw>
                </a:effectLst>
              </a:rPr>
            </a:br>
            <a:r>
              <a:rPr lang="en-US" sz="3200" dirty="0">
                <a:effectLst>
                  <a:outerShdw blurRad="50800" dist="38100" dir="18900000" algn="bl" rotWithShape="0">
                    <a:prstClr val="black">
                      <a:alpha val="40000"/>
                    </a:prstClr>
                  </a:outerShdw>
                </a:effectLst>
              </a:rPr>
              <a:t>Cicero, NY</a:t>
            </a:r>
            <a:br>
              <a:rPr lang="en-US" sz="3200" dirty="0">
                <a:effectLst>
                  <a:outerShdw blurRad="50800" dist="38100" dir="18900000" algn="bl" rotWithShape="0">
                    <a:prstClr val="black">
                      <a:alpha val="40000"/>
                    </a:prstClr>
                  </a:outerShdw>
                </a:effectLst>
              </a:rPr>
            </a:br>
            <a:endParaRPr lang="en-US" sz="3200" dirty="0">
              <a:effectLst>
                <a:outerShdw blurRad="50800" dist="38100" dir="18900000" algn="bl" rotWithShape="0">
                  <a:prstClr val="black">
                    <a:alpha val="40000"/>
                  </a:prstClr>
                </a:outerShdw>
              </a:effectLst>
            </a:endParaRPr>
          </a:p>
        </p:txBody>
      </p:sp>
      <p:sp>
        <p:nvSpPr>
          <p:cNvPr id="5" name="Title 1">
            <a:extLst>
              <a:ext uri="{FF2B5EF4-FFF2-40B4-BE49-F238E27FC236}">
                <a16:creationId xmlns:a16="http://schemas.microsoft.com/office/drawing/2014/main" id="{1BEE887A-A99F-4E3E-B117-8DACA20DDBEA}"/>
              </a:ext>
            </a:extLst>
          </p:cNvPr>
          <p:cNvSpPr txBox="1">
            <a:spLocks/>
          </p:cNvSpPr>
          <p:nvPr/>
        </p:nvSpPr>
        <p:spPr>
          <a:xfrm>
            <a:off x="8286750" y="638175"/>
            <a:ext cx="3533775" cy="542925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algn="l">
              <a:lnSpc>
                <a:spcPct val="107000"/>
              </a:lnSpc>
              <a:spcBef>
                <a:spcPts val="0"/>
              </a:spcBef>
              <a:spcAft>
                <a:spcPts val="800"/>
              </a:spcAft>
            </a:pPr>
            <a:r>
              <a:rPr lang="en-US" sz="1800" dirty="0">
                <a:effectLst/>
                <a:ea typeface="Calibri" panose="020F0502020204030204" pitchFamily="34" charset="0"/>
              </a:rPr>
              <a:t>My poster shows strong arms hugging a teddy bear and waiting for a missing child to return home. I drew a “map” in the background of my poster to show we are all connected and our goal is to help children.  This is a symbol to never lose hope.  My design was created from thinking about the stories my mom, a special education teacher, tells me.  </a:t>
            </a:r>
            <a:r>
              <a:rPr lang="en-US" sz="1800" dirty="0">
                <a:ea typeface="Calibri" panose="020F0502020204030204" pitchFamily="34" charset="0"/>
              </a:rPr>
              <a:t>Her students have a hard time expressing themselves with words. I used the American Sign Language symbol for the word hug.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endParaRPr lang="en-US" sz="1400" dirty="0">
              <a:effectLst/>
              <a:ea typeface="Calibri" panose="020F0502020204030204" pitchFamily="34" charset="0"/>
            </a:endParaRPr>
          </a:p>
        </p:txBody>
      </p:sp>
      <p:pic>
        <p:nvPicPr>
          <p:cNvPr id="4" name="Picture 3" descr="A picture containing text, graffiti&#10;&#10;AI-generated content may be incorrect.">
            <a:extLst>
              <a:ext uri="{FF2B5EF4-FFF2-40B4-BE49-F238E27FC236}">
                <a16:creationId xmlns:a16="http://schemas.microsoft.com/office/drawing/2014/main" id="{D28F235F-D010-1735-6AE9-0C66308B45CD}"/>
              </a:ext>
            </a:extLst>
          </p:cNvPr>
          <p:cNvPicPr>
            <a:picLocks noChangeAspect="1"/>
          </p:cNvPicPr>
          <p:nvPr/>
        </p:nvPicPr>
        <p:blipFill>
          <a:blip r:embed="rId3">
            <a:extLst>
              <a:ext uri="{28A0092B-C50C-407E-A947-70E740481C1C}">
                <a14:useLocalDpi xmlns:a14="http://schemas.microsoft.com/office/drawing/2010/main" val="0"/>
              </a:ext>
            </a:extLst>
          </a:blip>
          <a:srcRect l="1" r="1132" b="2286"/>
          <a:stretch/>
        </p:blipFill>
        <p:spPr>
          <a:xfrm>
            <a:off x="4064212" y="283401"/>
            <a:ext cx="3864764" cy="6291197"/>
          </a:xfrm>
          <a:prstGeom prst="rect">
            <a:avLst/>
          </a:prstGeom>
          <a:ln w="19050">
            <a:solidFill>
              <a:schemeClr val="bg1"/>
            </a:solidFill>
          </a:ln>
        </p:spPr>
      </p:pic>
    </p:spTree>
    <p:extLst>
      <p:ext uri="{BB962C8B-B14F-4D97-AF65-F5344CB8AC3E}">
        <p14:creationId xmlns:p14="http://schemas.microsoft.com/office/powerpoint/2010/main" val="214842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7BEA6-38FC-4854-AA2A-C583574E1E76}"/>
              </a:ext>
            </a:extLst>
          </p:cNvPr>
          <p:cNvSpPr>
            <a:spLocks noGrp="1"/>
          </p:cNvSpPr>
          <p:nvPr>
            <p:ph type="ctrTitle"/>
          </p:nvPr>
        </p:nvSpPr>
        <p:spPr>
          <a:xfrm>
            <a:off x="0" y="2823738"/>
            <a:ext cx="6629400" cy="1210524"/>
          </a:xfrm>
        </p:spPr>
        <p:txBody>
          <a:bodyPr anchor="ctr">
            <a:normAutofit/>
          </a:bodyPr>
          <a:lstStyle/>
          <a:p>
            <a:r>
              <a:rPr lang="en-US" sz="2800" dirty="0">
                <a:effectLst>
                  <a:outerShdw blurRad="50800" dist="38100" dir="18900000" algn="bl" rotWithShape="0">
                    <a:prstClr val="black">
                      <a:alpha val="40000"/>
                    </a:prstClr>
                  </a:outerShdw>
                </a:effectLst>
              </a:rPr>
              <a:t> Hailey Morey with her teacher </a:t>
            </a:r>
            <a:br>
              <a:rPr lang="en-US" sz="2800" dirty="0">
                <a:effectLst>
                  <a:outerShdw blurRad="50800" dist="38100" dir="18900000" algn="bl" rotWithShape="0">
                    <a:prstClr val="black">
                      <a:alpha val="40000"/>
                    </a:prstClr>
                  </a:outerShdw>
                </a:effectLst>
              </a:rPr>
            </a:br>
            <a:r>
              <a:rPr lang="en-US" sz="2800" dirty="0">
                <a:effectLst>
                  <a:outerShdw blurRad="50800" dist="38100" dir="18900000" algn="bl" rotWithShape="0">
                    <a:prstClr val="black">
                      <a:alpha val="40000"/>
                    </a:prstClr>
                  </a:outerShdw>
                </a:effectLst>
              </a:rPr>
              <a:t>Ms. Gwynn</a:t>
            </a:r>
          </a:p>
        </p:txBody>
      </p:sp>
      <p:pic>
        <p:nvPicPr>
          <p:cNvPr id="4" name="Picture 3">
            <a:extLst>
              <a:ext uri="{FF2B5EF4-FFF2-40B4-BE49-F238E27FC236}">
                <a16:creationId xmlns:a16="http://schemas.microsoft.com/office/drawing/2014/main" id="{51E0F87D-8597-4FE9-88B8-6425621C34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86525" y="392640"/>
            <a:ext cx="4048479" cy="6072719"/>
          </a:xfrm>
          <a:prstGeom prst="rect">
            <a:avLst/>
          </a:prstGeom>
          <a:ln>
            <a:solidFill>
              <a:schemeClr val="bg1"/>
            </a:solidFill>
          </a:ln>
        </p:spPr>
      </p:pic>
    </p:spTree>
    <p:extLst>
      <p:ext uri="{BB962C8B-B14F-4D97-AF65-F5344CB8AC3E}">
        <p14:creationId xmlns:p14="http://schemas.microsoft.com/office/powerpoint/2010/main" val="912713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16EB4D1-F0DA-4EC2-A1E5-E759638D4A0B}"/>
              </a:ext>
            </a:extLst>
          </p:cNvPr>
          <p:cNvSpPr txBox="1">
            <a:spLocks/>
          </p:cNvSpPr>
          <p:nvPr/>
        </p:nvSpPr>
        <p:spPr>
          <a:xfrm>
            <a:off x="761751" y="2235199"/>
            <a:ext cx="2696241" cy="2387600"/>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New York </a:t>
            </a:r>
            <a:b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br>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Second Place:</a:t>
            </a:r>
            <a:b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br>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 </a:t>
            </a:r>
            <a:b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br>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Gerard Bonilla</a:t>
            </a:r>
          </a:p>
          <a:p>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Mount Vernon, NY</a:t>
            </a:r>
          </a:p>
        </p:txBody>
      </p:sp>
      <p:sp>
        <p:nvSpPr>
          <p:cNvPr id="6" name="TextBox 5">
            <a:extLst>
              <a:ext uri="{FF2B5EF4-FFF2-40B4-BE49-F238E27FC236}">
                <a16:creationId xmlns:a16="http://schemas.microsoft.com/office/drawing/2014/main" id="{AFEAB33B-9F74-4B41-9CC6-0172740BC64F}"/>
              </a:ext>
            </a:extLst>
          </p:cNvPr>
          <p:cNvSpPr txBox="1"/>
          <p:nvPr/>
        </p:nvSpPr>
        <p:spPr>
          <a:xfrm>
            <a:off x="8419799" y="1152927"/>
            <a:ext cx="3184071" cy="5079083"/>
          </a:xfrm>
          <a:prstGeom prst="rect">
            <a:avLst/>
          </a:prstGeom>
          <a:noFill/>
        </p:spPr>
        <p:txBody>
          <a:bodyPr wrap="square">
            <a:spAutoFit/>
          </a:bodyPr>
          <a:lstStyle/>
          <a:p>
            <a:pPr marL="0" marR="0" algn="l">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Arial" panose="020B0604020202020204" pitchFamily="34" charset="0"/>
              </a:rPr>
              <a:t>My poster is about raising awareness to find missing kids and bring them back to their families. I used bright colors, bold words, and meaningful pictures so people would notice and think about how they can help.  I believe that working together as a community is the best way to keep children safe. This poster shows that every second counts when a child goes missing and I hope it makes people realize how important it is to pay attention and report anything that might help. I want my poster to remind everyone to never give up on finding missing kids.</a:t>
            </a:r>
          </a:p>
        </p:txBody>
      </p:sp>
      <p:pic>
        <p:nvPicPr>
          <p:cNvPr id="4" name="Picture 3" descr="Diagram&#10;&#10;AI-generated content may be incorrect.">
            <a:extLst>
              <a:ext uri="{FF2B5EF4-FFF2-40B4-BE49-F238E27FC236}">
                <a16:creationId xmlns:a16="http://schemas.microsoft.com/office/drawing/2014/main" id="{A3B00B3E-CFFA-BCF4-72AE-97DD6C3D9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7948" y="451033"/>
            <a:ext cx="3616103" cy="5955934"/>
          </a:xfrm>
          <a:prstGeom prst="rect">
            <a:avLst/>
          </a:prstGeom>
          <a:ln w="19050">
            <a:solidFill>
              <a:schemeClr val="bg1"/>
            </a:solidFill>
          </a:ln>
        </p:spPr>
      </p:pic>
    </p:spTree>
    <p:extLst>
      <p:ext uri="{BB962C8B-B14F-4D97-AF65-F5344CB8AC3E}">
        <p14:creationId xmlns:p14="http://schemas.microsoft.com/office/powerpoint/2010/main" val="1302851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16EB4D1-F0DA-4EC2-A1E5-E759638D4A0B}"/>
              </a:ext>
            </a:extLst>
          </p:cNvPr>
          <p:cNvSpPr txBox="1">
            <a:spLocks/>
          </p:cNvSpPr>
          <p:nvPr/>
        </p:nvSpPr>
        <p:spPr>
          <a:xfrm>
            <a:off x="266217" y="3069798"/>
            <a:ext cx="5646469" cy="718402"/>
          </a:xfrm>
          <a:prstGeom prst="rect">
            <a:avLst/>
          </a:prstGeom>
        </p:spPr>
        <p:txBody>
          <a:bodyPr vert="horz" lIns="91440" tIns="45720" rIns="91440" bIns="45720" rtlCol="0" anchor="ctr">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Gerard Bonilla with his teacher </a:t>
            </a:r>
          </a:p>
          <a:p>
            <a:r>
              <a:rPr lang="en-US" sz="28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Ms. Ferraro</a:t>
            </a:r>
          </a:p>
        </p:txBody>
      </p:sp>
      <p:pic>
        <p:nvPicPr>
          <p:cNvPr id="4" name="Picture 3">
            <a:extLst>
              <a:ext uri="{FF2B5EF4-FFF2-40B4-BE49-F238E27FC236}">
                <a16:creationId xmlns:a16="http://schemas.microsoft.com/office/drawing/2014/main" id="{7EFDA605-0AC2-43A4-AA9E-B1BAE3C799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400000">
            <a:off x="5656669" y="1232342"/>
            <a:ext cx="5857752" cy="4393314"/>
          </a:xfrm>
          <a:prstGeom prst="rect">
            <a:avLst/>
          </a:prstGeom>
          <a:ln>
            <a:solidFill>
              <a:schemeClr val="bg1"/>
            </a:solidFill>
          </a:ln>
        </p:spPr>
      </p:pic>
    </p:spTree>
    <p:extLst>
      <p:ext uri="{BB962C8B-B14F-4D97-AF65-F5344CB8AC3E}">
        <p14:creationId xmlns:p14="http://schemas.microsoft.com/office/powerpoint/2010/main" val="4085843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16EB4D1-F0DA-4EC2-A1E5-E759638D4A0B}"/>
              </a:ext>
            </a:extLst>
          </p:cNvPr>
          <p:cNvSpPr txBox="1">
            <a:spLocks/>
          </p:cNvSpPr>
          <p:nvPr/>
        </p:nvSpPr>
        <p:spPr>
          <a:xfrm>
            <a:off x="301083" y="2235199"/>
            <a:ext cx="3156909" cy="2387600"/>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New York </a:t>
            </a:r>
            <a:b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br>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Third Place:</a:t>
            </a:r>
            <a:b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br>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 </a:t>
            </a:r>
            <a:b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br>
            <a:r>
              <a:rPr lang="en-US" sz="320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Sofia Alexandra </a:t>
            </a:r>
            <a:r>
              <a:rPr lang="en-US" sz="3200" dirty="0" err="1">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Acebo</a:t>
            </a:r>
            <a:endPar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endParaRPr>
          </a:p>
          <a:p>
            <a:r>
              <a:rPr lang="en-US" sz="32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Calverton, NY</a:t>
            </a:r>
          </a:p>
        </p:txBody>
      </p:sp>
      <p:sp>
        <p:nvSpPr>
          <p:cNvPr id="6" name="TextBox 5">
            <a:extLst>
              <a:ext uri="{FF2B5EF4-FFF2-40B4-BE49-F238E27FC236}">
                <a16:creationId xmlns:a16="http://schemas.microsoft.com/office/drawing/2014/main" id="{AFEAB33B-9F74-4B41-9CC6-0172740BC64F}"/>
              </a:ext>
            </a:extLst>
          </p:cNvPr>
          <p:cNvSpPr txBox="1"/>
          <p:nvPr/>
        </p:nvSpPr>
        <p:spPr>
          <a:xfrm>
            <a:off x="8284243" y="450400"/>
            <a:ext cx="3184071" cy="5869492"/>
          </a:xfrm>
          <a:prstGeom prst="rect">
            <a:avLst/>
          </a:prstGeom>
          <a:noFill/>
        </p:spPr>
        <p:txBody>
          <a:bodyPr wrap="square">
            <a:spAutoFit/>
          </a:bodyPr>
          <a:lstStyle/>
          <a:p>
            <a:pPr marL="0" marR="0" algn="l">
              <a:lnSpc>
                <a:spcPct val="107000"/>
              </a:lnSpc>
              <a:spcBef>
                <a:spcPts val="0"/>
              </a:spcBef>
              <a:spcAft>
                <a:spcPts val="800"/>
              </a:spcAft>
            </a:pPr>
            <a:r>
              <a:rPr lang="en-US" sz="1600" dirty="0">
                <a:latin typeface="Arial" panose="020B0604020202020204" pitchFamily="34" charset="0"/>
                <a:ea typeface="Calibri" panose="020F0502020204030204" pitchFamily="34" charset="0"/>
                <a:cs typeface="Arial" panose="020B0604020202020204" pitchFamily="34" charset="0"/>
              </a:rPr>
              <a:t>My inspiration to make this art piece is the fact that a lot of kids are trapped somewhere around the world and the bottles symbolizes being trapped, because if you were to be in a bottle you could not get out without someone else’s help.  The crack in the bottle symbolizes being in an unsafe place.  If you can see the outside of the bottle it is sunny, the grass is green, and the sky is blue but inside the bottle it is raining the grass is brown and the sky is grey so that symbolizes that when you are trapped you are not happy and everything is sad and depressing. The hill is supposed to represent that the kids are far away from their parents.</a:t>
            </a:r>
            <a:endParaRPr lang="en-US" sz="16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descr="A picture containing text&#10;&#10;AI-generated content may be incorrect.">
            <a:extLst>
              <a:ext uri="{FF2B5EF4-FFF2-40B4-BE49-F238E27FC236}">
                <a16:creationId xmlns:a16="http://schemas.microsoft.com/office/drawing/2014/main" id="{EE98E031-FBA3-B344-983C-678EADD873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1300" y="346817"/>
            <a:ext cx="3689400" cy="6076658"/>
          </a:xfrm>
          <a:prstGeom prst="rect">
            <a:avLst/>
          </a:prstGeom>
          <a:ln w="19050">
            <a:solidFill>
              <a:schemeClr val="bg1"/>
            </a:solidFill>
          </a:ln>
        </p:spPr>
      </p:pic>
    </p:spTree>
    <p:extLst>
      <p:ext uri="{BB962C8B-B14F-4D97-AF65-F5344CB8AC3E}">
        <p14:creationId xmlns:p14="http://schemas.microsoft.com/office/powerpoint/2010/main" val="1963036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16EB4D1-F0DA-4EC2-A1E5-E759638D4A0B}"/>
              </a:ext>
            </a:extLst>
          </p:cNvPr>
          <p:cNvSpPr txBox="1">
            <a:spLocks/>
          </p:cNvSpPr>
          <p:nvPr/>
        </p:nvSpPr>
        <p:spPr>
          <a:xfrm>
            <a:off x="95249" y="2369974"/>
            <a:ext cx="6162675" cy="13142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Sofia Alexandra </a:t>
            </a:r>
            <a:r>
              <a:rPr lang="en-US" sz="2800" dirty="0" err="1">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Acebo</a:t>
            </a:r>
            <a:r>
              <a:rPr lang="en-US" sz="2800" dirty="0">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 with her teacher Mr. Barbera</a:t>
            </a:r>
          </a:p>
        </p:txBody>
      </p:sp>
      <p:pic>
        <p:nvPicPr>
          <p:cNvPr id="5" name="Picture 4">
            <a:extLst>
              <a:ext uri="{FF2B5EF4-FFF2-40B4-BE49-F238E27FC236}">
                <a16:creationId xmlns:a16="http://schemas.microsoft.com/office/drawing/2014/main" id="{1E80DC8B-F3EE-4B9F-A158-946812C396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69874" y="842831"/>
            <a:ext cx="3575974" cy="4767966"/>
          </a:xfrm>
          <a:prstGeom prst="rect">
            <a:avLst/>
          </a:prstGeom>
          <a:ln>
            <a:solidFill>
              <a:schemeClr val="bg1"/>
            </a:solidFill>
          </a:ln>
        </p:spPr>
      </p:pic>
    </p:spTree>
    <p:extLst>
      <p:ext uri="{BB962C8B-B14F-4D97-AF65-F5344CB8AC3E}">
        <p14:creationId xmlns:p14="http://schemas.microsoft.com/office/powerpoint/2010/main" val="25430719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1894</TotalTime>
  <Words>428</Words>
  <Application>Microsoft Office PowerPoint</Application>
  <PresentationFormat>Widescreen</PresentationFormat>
  <Paragraphs>20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2025 New York State  Missing Children’s Day Poster Contest Winners </vt:lpstr>
      <vt:lpstr>New York  First Place:   Hailey Morey Cicero, NY </vt:lpstr>
      <vt:lpstr> Hailey Morey with her teacher  Ms. Gwynn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Williams, Timothy (DCJS)</dc:creator>
  <cp:lastModifiedBy>Conley, Kirstan (DCJS)</cp:lastModifiedBy>
  <cp:revision>203</cp:revision>
  <dcterms:created xsi:type="dcterms:W3CDTF">2020-05-12T15:06:21Z</dcterms:created>
  <dcterms:modified xsi:type="dcterms:W3CDTF">2025-03-17T15:33:08Z</dcterms:modified>
</cp:coreProperties>
</file>